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Raleway"/>
      <p:regular r:id="rId22"/>
      <p:bold r:id="rId23"/>
      <p:italic r:id="rId24"/>
      <p:boldItalic r:id="rId25"/>
    </p:embeddedFont>
    <p:embeddedFont>
      <p:font typeface="Cardo"/>
      <p:regular r:id="rId26"/>
      <p:bold r:id="rId27"/>
      <p: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C9A2F7E-8393-46D8-A2EE-89EC5533D533}">
  <a:tblStyle styleId="{9C9A2F7E-8393-46D8-A2EE-89EC5533D53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aleway-regular.fntdata"/><Relationship Id="rId21" Type="http://schemas.openxmlformats.org/officeDocument/2006/relationships/slide" Target="slides/slide15.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Cardo-regular.fntdata"/><Relationship Id="rId25" Type="http://schemas.openxmlformats.org/officeDocument/2006/relationships/font" Target="fonts/Raleway-boldItalic.fntdata"/><Relationship Id="rId28" Type="http://schemas.openxmlformats.org/officeDocument/2006/relationships/font" Target="fonts/Cardo-italic.fntdata"/><Relationship Id="rId27" Type="http://schemas.openxmlformats.org/officeDocument/2006/relationships/font" Target="fonts/Card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Lat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071f1f8db1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071f1f8db1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0715852a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0715852a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071f1f8db1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071f1f8db1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071f1f8db1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071f1f8db1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047ee3f0d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047ee3f0d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047ee3f0d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047ee3f0d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0715852a76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0715852a76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New</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0715852a76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0715852a76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071f1f8db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071f1f8db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0715852a7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0715852a7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047ee3f0d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047ee3f0d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047ee3f0d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047ee3f0d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071f1f8db1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071f1f8db1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071f1f8db1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071f1f8db1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hyperlink" Target="https://opencv24-python-tutorials.readthedocs.io/en/latest/py_tutorials/py_objdetect/py_face_detection/py_face_detection.html" TargetMode="External"/><Relationship Id="rId4" Type="http://schemas.openxmlformats.org/officeDocument/2006/relationships/hyperlink" Target="https://towardsdatascience.com/a-comprehensive-guide-to-convolutional-neural-networks-the-eli5-way-3bd2b1164a53" TargetMode="External"/><Relationship Id="rId5" Type="http://schemas.openxmlformats.org/officeDocument/2006/relationships/hyperlink" Target="https://towardsdatascience.com/support-vector-machine-introduction-to-machine-learning-algorithms-934a444fca47"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2126550" y="1329475"/>
            <a:ext cx="4890900" cy="16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100">
                <a:solidFill>
                  <a:srgbClr val="000000"/>
                </a:solidFill>
              </a:rPr>
              <a:t>CSCI 4050U </a:t>
            </a:r>
            <a:endParaRPr sz="3100">
              <a:solidFill>
                <a:srgbClr val="000000"/>
              </a:solidFill>
            </a:endParaRPr>
          </a:p>
          <a:p>
            <a:pPr indent="0" lvl="0" marL="0" rtl="0" algn="ctr">
              <a:spcBef>
                <a:spcPts val="0"/>
              </a:spcBef>
              <a:spcAft>
                <a:spcPts val="0"/>
              </a:spcAft>
              <a:buNone/>
            </a:pPr>
            <a:r>
              <a:rPr lang="en-GB" sz="3100">
                <a:solidFill>
                  <a:srgbClr val="000000"/>
                </a:solidFill>
              </a:rPr>
              <a:t>Machine Learning Final Project</a:t>
            </a:r>
            <a:endParaRPr sz="3100">
              <a:solidFill>
                <a:srgbClr val="000000"/>
              </a:solidFill>
            </a:endParaRPr>
          </a:p>
        </p:txBody>
      </p:sp>
      <p:sp>
        <p:nvSpPr>
          <p:cNvPr id="177" name="Google Shape;177;p18"/>
          <p:cNvSpPr txBox="1"/>
          <p:nvPr>
            <p:ph idx="1" type="subTitle"/>
          </p:nvPr>
        </p:nvSpPr>
        <p:spPr>
          <a:xfrm>
            <a:off x="2126550" y="3166653"/>
            <a:ext cx="4890900" cy="95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400"/>
              <a:t>Connor Robertson</a:t>
            </a:r>
            <a:endParaRPr b="1" sz="1400"/>
          </a:p>
          <a:p>
            <a:pPr indent="0" lvl="0" marL="0" rtl="0" algn="ctr">
              <a:spcBef>
                <a:spcPts val="0"/>
              </a:spcBef>
              <a:spcAft>
                <a:spcPts val="0"/>
              </a:spcAft>
              <a:buNone/>
            </a:pPr>
            <a:r>
              <a:rPr b="1" lang="en-GB" sz="1400"/>
              <a:t>Terry Darmawan Hosea</a:t>
            </a:r>
            <a:endParaRPr b="1" sz="1400"/>
          </a:p>
          <a:p>
            <a:pPr indent="0" lvl="0" marL="0" rtl="0" algn="ctr">
              <a:spcBef>
                <a:spcPts val="0"/>
              </a:spcBef>
              <a:spcAft>
                <a:spcPts val="0"/>
              </a:spcAft>
              <a:buNone/>
            </a:pPr>
            <a:r>
              <a:rPr b="1" lang="en-GB" sz="1400"/>
              <a:t>Manmeet Choudhary</a:t>
            </a:r>
            <a:endParaRPr b="1" sz="1400"/>
          </a:p>
          <a:p>
            <a:pPr indent="0" lvl="0" marL="0" rtl="0" algn="ctr">
              <a:spcBef>
                <a:spcPts val="0"/>
              </a:spcBef>
              <a:spcAft>
                <a:spcPts val="0"/>
              </a:spcAft>
              <a:buNone/>
            </a:pPr>
            <a:r>
              <a:t/>
            </a:r>
            <a:endParaRPr b="1" sz="1400"/>
          </a:p>
        </p:txBody>
      </p:sp>
      <p:sp>
        <p:nvSpPr>
          <p:cNvPr id="178" name="Google Shape;178;p18"/>
          <p:cNvSpPr/>
          <p:nvPr/>
        </p:nvSpPr>
        <p:spPr>
          <a:xfrm>
            <a:off x="196475" y="112275"/>
            <a:ext cx="8729100" cy="245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7"/>
          <p:cNvSpPr txBox="1"/>
          <p:nvPr>
            <p:ph type="title"/>
          </p:nvPr>
        </p:nvSpPr>
        <p:spPr>
          <a:xfrm>
            <a:off x="727650" y="1213575"/>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GB" sz="2000">
                <a:solidFill>
                  <a:srgbClr val="000000"/>
                </a:solidFill>
                <a:latin typeface="Cardo"/>
                <a:ea typeface="Cardo"/>
                <a:cs typeface="Cardo"/>
                <a:sym typeface="Cardo"/>
              </a:rPr>
              <a:t>Description of Implementation</a:t>
            </a:r>
            <a:endParaRPr sz="2800"/>
          </a:p>
        </p:txBody>
      </p:sp>
      <p:sp>
        <p:nvSpPr>
          <p:cNvPr id="237" name="Google Shape;237;p27"/>
          <p:cNvSpPr txBox="1"/>
          <p:nvPr>
            <p:ph idx="1" type="body"/>
          </p:nvPr>
        </p:nvSpPr>
        <p:spPr>
          <a:xfrm>
            <a:off x="727650" y="1748775"/>
            <a:ext cx="7890900" cy="311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Cardo"/>
                <a:ea typeface="Cardo"/>
                <a:cs typeface="Cardo"/>
                <a:sym typeface="Cardo"/>
              </a:rPr>
              <a:t>Finally a classifier is created to model and the </a:t>
            </a:r>
            <a:r>
              <a:rPr lang="en-GB" sz="1500">
                <a:latin typeface="Cardo"/>
                <a:ea typeface="Cardo"/>
                <a:cs typeface="Cardo"/>
                <a:sym typeface="Cardo"/>
              </a:rPr>
              <a:t>model is trained using x_train and y_train training sets which contains 75% of the collected data.</a:t>
            </a:r>
            <a:endParaRPr sz="1500">
              <a:latin typeface="Cardo"/>
              <a:ea typeface="Cardo"/>
              <a:cs typeface="Cardo"/>
              <a:sym typeface="Cardo"/>
            </a:endParaRPr>
          </a:p>
          <a:p>
            <a:pPr indent="0" lvl="0" marL="0" rtl="0" algn="l">
              <a:spcBef>
                <a:spcPts val="1600"/>
              </a:spcBef>
              <a:spcAft>
                <a:spcPts val="0"/>
              </a:spcAft>
              <a:buNone/>
            </a:pPr>
            <a:r>
              <a:t/>
            </a:r>
            <a:endParaRPr sz="1500">
              <a:latin typeface="Cardo"/>
              <a:ea typeface="Cardo"/>
              <a:cs typeface="Cardo"/>
              <a:sym typeface="Cardo"/>
            </a:endParaRPr>
          </a:p>
          <a:p>
            <a:pPr indent="0" lvl="0" marL="0" rtl="0" algn="l">
              <a:spcBef>
                <a:spcPts val="1600"/>
              </a:spcBef>
              <a:spcAft>
                <a:spcPts val="0"/>
              </a:spcAft>
              <a:buNone/>
            </a:pPr>
            <a:r>
              <a:rPr lang="en-GB" sz="1500">
                <a:latin typeface="Cardo"/>
                <a:ea typeface="Cardo"/>
                <a:cs typeface="Cardo"/>
                <a:sym typeface="Cardo"/>
              </a:rPr>
              <a:t>However, in efforts to avoid overfitting, the model is trained until it is at max 98% accuracy or recreating the model 50 times. The accuracy is measured using the x_test and y_test, test sets.</a:t>
            </a:r>
            <a:endParaRPr sz="1500">
              <a:latin typeface="Cardo"/>
              <a:ea typeface="Cardo"/>
              <a:cs typeface="Cardo"/>
              <a:sym typeface="Cardo"/>
            </a:endParaRPr>
          </a:p>
          <a:p>
            <a:pPr indent="0" lvl="0" marL="0" rtl="0" algn="l">
              <a:spcBef>
                <a:spcPts val="1600"/>
              </a:spcBef>
              <a:spcAft>
                <a:spcPts val="1600"/>
              </a:spcAft>
              <a:buNone/>
            </a:pPr>
            <a:r>
              <a:t/>
            </a:r>
            <a:endParaRPr sz="1500">
              <a:latin typeface="Cardo"/>
              <a:ea typeface="Cardo"/>
              <a:cs typeface="Cardo"/>
              <a:sym typeface="Cardo"/>
            </a:endParaRPr>
          </a:p>
        </p:txBody>
      </p:sp>
      <p:pic>
        <p:nvPicPr>
          <p:cNvPr id="238" name="Google Shape;238;p27"/>
          <p:cNvPicPr preferRelativeResize="0"/>
          <p:nvPr/>
        </p:nvPicPr>
        <p:blipFill>
          <a:blip r:embed="rId3">
            <a:alphaModFix/>
          </a:blip>
          <a:stretch>
            <a:fillRect/>
          </a:stretch>
        </p:blipFill>
        <p:spPr>
          <a:xfrm>
            <a:off x="5089150" y="2158250"/>
            <a:ext cx="2315975" cy="791025"/>
          </a:xfrm>
          <a:prstGeom prst="rect">
            <a:avLst/>
          </a:prstGeom>
          <a:noFill/>
          <a:ln>
            <a:noFill/>
          </a:ln>
        </p:spPr>
      </p:pic>
      <p:pic>
        <p:nvPicPr>
          <p:cNvPr id="239" name="Google Shape;239;p27"/>
          <p:cNvPicPr preferRelativeResize="0"/>
          <p:nvPr/>
        </p:nvPicPr>
        <p:blipFill>
          <a:blip r:embed="rId4">
            <a:alphaModFix/>
          </a:blip>
          <a:stretch>
            <a:fillRect/>
          </a:stretch>
        </p:blipFill>
        <p:spPr>
          <a:xfrm>
            <a:off x="2028176" y="3639926"/>
            <a:ext cx="6253324" cy="1275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p28"/>
          <p:cNvPicPr preferRelativeResize="0"/>
          <p:nvPr/>
        </p:nvPicPr>
        <p:blipFill>
          <a:blip r:embed="rId3">
            <a:alphaModFix/>
          </a:blip>
          <a:stretch>
            <a:fillRect/>
          </a:stretch>
        </p:blipFill>
        <p:spPr>
          <a:xfrm>
            <a:off x="5238375" y="762458"/>
            <a:ext cx="3796401" cy="2935168"/>
          </a:xfrm>
          <a:prstGeom prst="rect">
            <a:avLst/>
          </a:prstGeom>
          <a:noFill/>
          <a:ln>
            <a:noFill/>
          </a:ln>
        </p:spPr>
      </p:pic>
      <p:sp>
        <p:nvSpPr>
          <p:cNvPr id="245" name="Google Shape;245;p28"/>
          <p:cNvSpPr txBox="1"/>
          <p:nvPr>
            <p:ph idx="1" type="body"/>
          </p:nvPr>
        </p:nvSpPr>
        <p:spPr>
          <a:xfrm>
            <a:off x="421625" y="177312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6" name="Google Shape;246;p28"/>
          <p:cNvPicPr preferRelativeResize="0"/>
          <p:nvPr/>
        </p:nvPicPr>
        <p:blipFill>
          <a:blip r:embed="rId4">
            <a:alphaModFix/>
          </a:blip>
          <a:stretch>
            <a:fillRect/>
          </a:stretch>
        </p:blipFill>
        <p:spPr>
          <a:xfrm>
            <a:off x="2673803" y="1189544"/>
            <a:ext cx="3796401" cy="3088605"/>
          </a:xfrm>
          <a:prstGeom prst="rect">
            <a:avLst/>
          </a:prstGeom>
          <a:noFill/>
          <a:ln>
            <a:noFill/>
          </a:ln>
        </p:spPr>
      </p:pic>
      <p:pic>
        <p:nvPicPr>
          <p:cNvPr id="247" name="Google Shape;247;p28"/>
          <p:cNvPicPr preferRelativeResize="0"/>
          <p:nvPr/>
        </p:nvPicPr>
        <p:blipFill>
          <a:blip r:embed="rId5">
            <a:alphaModFix/>
          </a:blip>
          <a:stretch>
            <a:fillRect/>
          </a:stretch>
        </p:blipFill>
        <p:spPr>
          <a:xfrm>
            <a:off x="313920" y="1773129"/>
            <a:ext cx="3796400" cy="297649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253" name="Google Shape;253;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model is </a:t>
            </a:r>
            <a:r>
              <a:rPr lang="en-GB"/>
              <a:t>designed</a:t>
            </a:r>
            <a:r>
              <a:rPr lang="en-GB"/>
              <a:t> to make sure that people are not </a:t>
            </a:r>
            <a:r>
              <a:rPr lang="en-GB"/>
              <a:t>necessarily exposed to the virus especially when they are following the rules and others are not.</a:t>
            </a:r>
            <a:endParaRPr/>
          </a:p>
          <a:p>
            <a:pPr indent="0" lvl="0" marL="0" rtl="0" algn="l">
              <a:spcBef>
                <a:spcPts val="1600"/>
              </a:spcBef>
              <a:spcAft>
                <a:spcPts val="0"/>
              </a:spcAft>
              <a:buNone/>
            </a:pPr>
            <a:r>
              <a:rPr lang="en-GB"/>
              <a:t>The accuracy in a live test is great, however with a larger dataset, and training the model with multiple people in an image as well as varied selection of setting and masks (such as homemade masks), the model would perform better.</a:t>
            </a:r>
            <a:endParaRPr/>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End</a:t>
            </a:r>
            <a:endParaRPr/>
          </a:p>
        </p:txBody>
      </p:sp>
      <p:sp>
        <p:nvSpPr>
          <p:cNvPr id="259" name="Google Shape;259;p3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GB"/>
              <a:t>Thanks you for watching this presentation.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1"/>
          <p:cNvSpPr txBox="1"/>
          <p:nvPr>
            <p:ph type="title"/>
          </p:nvPr>
        </p:nvSpPr>
        <p:spPr>
          <a:xfrm>
            <a:off x="727650" y="1213575"/>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GB" sz="2000">
                <a:solidFill>
                  <a:srgbClr val="000000"/>
                </a:solidFill>
                <a:latin typeface="Cardo"/>
                <a:ea typeface="Cardo"/>
                <a:cs typeface="Cardo"/>
                <a:sym typeface="Cardo"/>
              </a:rPr>
              <a:t>Team members and the Contribution Matrix</a:t>
            </a:r>
            <a:endParaRPr sz="3000"/>
          </a:p>
        </p:txBody>
      </p:sp>
      <p:graphicFrame>
        <p:nvGraphicFramePr>
          <p:cNvPr id="265" name="Google Shape;265;p31"/>
          <p:cNvGraphicFramePr/>
          <p:nvPr/>
        </p:nvGraphicFramePr>
        <p:xfrm>
          <a:off x="727650" y="2370750"/>
          <a:ext cx="3000000" cy="3000000"/>
        </p:xfrm>
        <a:graphic>
          <a:graphicData uri="http://schemas.openxmlformats.org/drawingml/2006/table">
            <a:tbl>
              <a:tblPr>
                <a:noFill/>
                <a:tableStyleId>{9C9A2F7E-8393-46D8-A2EE-89EC5533D533}</a:tableStyleId>
              </a:tblPr>
              <a:tblGrid>
                <a:gridCol w="3844350"/>
                <a:gridCol w="3844350"/>
              </a:tblGrid>
              <a:tr h="513800">
                <a:tc>
                  <a:txBody>
                    <a:bodyPr/>
                    <a:lstStyle/>
                    <a:p>
                      <a:pPr indent="0" lvl="0" marL="0" rtl="0" algn="ctr">
                        <a:spcBef>
                          <a:spcPts val="0"/>
                        </a:spcBef>
                        <a:spcAft>
                          <a:spcPts val="0"/>
                        </a:spcAft>
                        <a:buNone/>
                      </a:pPr>
                      <a:r>
                        <a:rPr lang="en-GB" sz="1600"/>
                        <a:t>Team Members</a:t>
                      </a:r>
                      <a:endParaRPr sz="1600"/>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rgbClr val="292929"/>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GB" sz="1600"/>
                        <a:t>Contribution Percentage</a:t>
                      </a:r>
                      <a:endParaRPr sz="1600"/>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13800">
                <a:tc>
                  <a:txBody>
                    <a:bodyPr/>
                    <a:lstStyle/>
                    <a:p>
                      <a:pPr indent="0" lvl="0" marL="0" rtl="0" algn="ctr">
                        <a:spcBef>
                          <a:spcPts val="0"/>
                        </a:spcBef>
                        <a:spcAft>
                          <a:spcPts val="0"/>
                        </a:spcAft>
                        <a:buNone/>
                      </a:pPr>
                      <a:r>
                        <a:rPr b="1" lang="en-GB">
                          <a:solidFill>
                            <a:schemeClr val="accent1"/>
                          </a:solidFill>
                          <a:latin typeface="Lato"/>
                          <a:ea typeface="Lato"/>
                          <a:cs typeface="Lato"/>
                          <a:sym typeface="Lato"/>
                        </a:rPr>
                        <a:t>Connor Robertson</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GB"/>
                        <a:t>30</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13800">
                <a:tc>
                  <a:txBody>
                    <a:bodyPr/>
                    <a:lstStyle/>
                    <a:p>
                      <a:pPr indent="0" lvl="0" marL="0" rtl="0" algn="ctr">
                        <a:spcBef>
                          <a:spcPts val="0"/>
                        </a:spcBef>
                        <a:spcAft>
                          <a:spcPts val="0"/>
                        </a:spcAft>
                        <a:buNone/>
                      </a:pPr>
                      <a:r>
                        <a:rPr b="1" lang="en-GB">
                          <a:solidFill>
                            <a:schemeClr val="accent1"/>
                          </a:solidFill>
                          <a:latin typeface="Lato"/>
                          <a:ea typeface="Lato"/>
                          <a:cs typeface="Lato"/>
                          <a:sym typeface="Lato"/>
                        </a:rPr>
                        <a:t>Terry Darmawan Hosea</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GB"/>
                        <a:t>40</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13800">
                <a:tc>
                  <a:txBody>
                    <a:bodyPr/>
                    <a:lstStyle/>
                    <a:p>
                      <a:pPr indent="0" lvl="0" marL="0" rtl="0" algn="ctr">
                        <a:spcBef>
                          <a:spcPts val="0"/>
                        </a:spcBef>
                        <a:spcAft>
                          <a:spcPts val="0"/>
                        </a:spcAft>
                        <a:buNone/>
                      </a:pPr>
                      <a:r>
                        <a:rPr b="1" lang="en-GB">
                          <a:solidFill>
                            <a:schemeClr val="accent1"/>
                          </a:solidFill>
                          <a:latin typeface="Lato"/>
                          <a:ea typeface="Lato"/>
                          <a:cs typeface="Lato"/>
                          <a:sym typeface="Lato"/>
                        </a:rPr>
                        <a:t>Manmeet Choudhary</a:t>
                      </a:r>
                      <a:endParaRPr/>
                    </a:p>
                  </a:txBody>
                  <a:tcPr marT="91425" marB="91425" marR="91425" marL="91425">
                    <a:lnL cap="flat" cmpd="sng" w="9525">
                      <a:solidFill>
                        <a:srgbClr val="000000"/>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GB"/>
                        <a:t>30</a:t>
                      </a:r>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2"/>
          <p:cNvSpPr txBox="1"/>
          <p:nvPr>
            <p:ph type="title"/>
          </p:nvPr>
        </p:nvSpPr>
        <p:spPr>
          <a:xfrm>
            <a:off x="727650" y="1213575"/>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GB" sz="2000">
                <a:solidFill>
                  <a:srgbClr val="000000"/>
                </a:solidFill>
                <a:latin typeface="Cardo"/>
                <a:ea typeface="Cardo"/>
                <a:cs typeface="Cardo"/>
                <a:sym typeface="Cardo"/>
              </a:rPr>
              <a:t>References</a:t>
            </a:r>
            <a:endParaRPr sz="3000"/>
          </a:p>
        </p:txBody>
      </p:sp>
      <p:sp>
        <p:nvSpPr>
          <p:cNvPr id="271" name="Google Shape;271;p32"/>
          <p:cNvSpPr txBox="1"/>
          <p:nvPr>
            <p:ph idx="1" type="body"/>
          </p:nvPr>
        </p:nvSpPr>
        <p:spPr>
          <a:xfrm>
            <a:off x="729525" y="1213575"/>
            <a:ext cx="7890900" cy="3645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000"/>
          </a:p>
          <a:p>
            <a:pPr indent="-298450" lvl="0" marL="457200" rtl="0" algn="l">
              <a:lnSpc>
                <a:spcPct val="150000"/>
              </a:lnSpc>
              <a:spcBef>
                <a:spcPts val="1600"/>
              </a:spcBef>
              <a:spcAft>
                <a:spcPts val="0"/>
              </a:spcAft>
              <a:buSzPts val="1100"/>
              <a:buChar char="●"/>
            </a:pPr>
            <a:r>
              <a:rPr lang="en-GB" sz="1200" u="sng">
                <a:solidFill>
                  <a:schemeClr val="hlink"/>
                </a:solidFill>
                <a:hlinkClick r:id="rId3"/>
              </a:rPr>
              <a:t>https://opencv24-python-tutorials.readthedocs.io/en/latest/py_tutorials/py_objdetect/py_face_detection/py_face_detection.html</a:t>
            </a:r>
            <a:endParaRPr sz="1100"/>
          </a:p>
          <a:p>
            <a:pPr indent="-304800" lvl="0" marL="457200" rtl="0" algn="l">
              <a:lnSpc>
                <a:spcPct val="150000"/>
              </a:lnSpc>
              <a:spcBef>
                <a:spcPts val="0"/>
              </a:spcBef>
              <a:spcAft>
                <a:spcPts val="0"/>
              </a:spcAft>
              <a:buSzPts val="1200"/>
              <a:buChar char="●"/>
            </a:pPr>
            <a:r>
              <a:rPr lang="en-GB" sz="1200" u="sng">
                <a:solidFill>
                  <a:schemeClr val="hlink"/>
                </a:solidFill>
                <a:hlinkClick r:id="rId4"/>
              </a:rPr>
              <a:t>https://towardsdatascience.com/a-comprehensive-guide-to-convolutional-neural-networks-the-eli5-way-3bd2b1164a53</a:t>
            </a:r>
            <a:endParaRPr sz="1200"/>
          </a:p>
          <a:p>
            <a:pPr indent="-304800" lvl="0" marL="457200" rtl="0" algn="l">
              <a:lnSpc>
                <a:spcPct val="150000"/>
              </a:lnSpc>
              <a:spcBef>
                <a:spcPts val="0"/>
              </a:spcBef>
              <a:spcAft>
                <a:spcPts val="0"/>
              </a:spcAft>
              <a:buSzPts val="1200"/>
              <a:buChar char="●"/>
            </a:pPr>
            <a:r>
              <a:rPr lang="en-GB" sz="1200" u="sng">
                <a:solidFill>
                  <a:schemeClr val="hlink"/>
                </a:solidFill>
                <a:hlinkClick r:id="rId5"/>
              </a:rPr>
              <a:t>https://towardsdatascience.com/support-vector-machine-introduction-to-machine-learning-algorithms-934a444fca47</a:t>
            </a:r>
            <a:endParaRPr sz="1200"/>
          </a:p>
          <a:p>
            <a:pPr indent="0" lvl="0" marL="457200" rtl="0" algn="l">
              <a:lnSpc>
                <a:spcPct val="150000"/>
              </a:lnSpc>
              <a:spcBef>
                <a:spcPts val="1600"/>
              </a:spcBef>
              <a:spcAft>
                <a:spcPts val="0"/>
              </a:spcAft>
              <a:buNone/>
            </a:pPr>
            <a:r>
              <a:t/>
            </a:r>
            <a:endParaRPr sz="1000"/>
          </a:p>
          <a:p>
            <a:pPr indent="0" lvl="0" marL="0" rtl="0" algn="l">
              <a:lnSpc>
                <a:spcPct val="100000"/>
              </a:lnSpc>
              <a:spcBef>
                <a:spcPts val="1600"/>
              </a:spcBef>
              <a:spcAft>
                <a:spcPts val="1600"/>
              </a:spcAft>
              <a:buNone/>
            </a:pPr>
            <a:r>
              <a:t/>
            </a:r>
            <a:endParaRPr sz="1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9"/>
          <p:cNvSpPr txBox="1"/>
          <p:nvPr>
            <p:ph type="title"/>
          </p:nvPr>
        </p:nvSpPr>
        <p:spPr>
          <a:xfrm>
            <a:off x="727650" y="1213575"/>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GB" sz="2000">
                <a:solidFill>
                  <a:srgbClr val="000000"/>
                </a:solidFill>
                <a:latin typeface="Cardo"/>
                <a:ea typeface="Cardo"/>
                <a:cs typeface="Cardo"/>
                <a:sym typeface="Cardo"/>
              </a:rPr>
              <a:t>Description of Problem</a:t>
            </a:r>
            <a:endParaRPr sz="2800"/>
          </a:p>
        </p:txBody>
      </p:sp>
      <p:sp>
        <p:nvSpPr>
          <p:cNvPr id="184" name="Google Shape;184;p19"/>
          <p:cNvSpPr txBox="1"/>
          <p:nvPr>
            <p:ph idx="1" type="body"/>
          </p:nvPr>
        </p:nvSpPr>
        <p:spPr>
          <a:xfrm>
            <a:off x="729525" y="1748775"/>
            <a:ext cx="7890900" cy="311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000000"/>
                </a:solidFill>
                <a:latin typeface="Cardo"/>
                <a:ea typeface="Cardo"/>
                <a:cs typeface="Cardo"/>
                <a:sym typeface="Cardo"/>
              </a:rPr>
              <a:t>The post </a:t>
            </a:r>
            <a:r>
              <a:rPr lang="en-GB" sz="1500">
                <a:solidFill>
                  <a:srgbClr val="000000"/>
                </a:solidFill>
                <a:latin typeface="Cardo"/>
                <a:ea typeface="Cardo"/>
                <a:cs typeface="Cardo"/>
                <a:sym typeface="Cardo"/>
              </a:rPr>
              <a:t>pandemic world relies heavily on members of society doing their part to help make world safer by taking simple precautions, such as using a mask to cover their face. However, enforcing simple procedures can require unnecessary man-power, especially since machine learning can easily solve these problems. </a:t>
            </a:r>
            <a:endParaRPr sz="1500">
              <a:solidFill>
                <a:srgbClr val="000000"/>
              </a:solidFill>
              <a:latin typeface="Cardo"/>
              <a:ea typeface="Cardo"/>
              <a:cs typeface="Cardo"/>
              <a:sym typeface="Cardo"/>
            </a:endParaRPr>
          </a:p>
          <a:p>
            <a:pPr indent="0" lvl="0" marL="0" rtl="0" algn="l">
              <a:spcBef>
                <a:spcPts val="1600"/>
              </a:spcBef>
              <a:spcAft>
                <a:spcPts val="1600"/>
              </a:spcAft>
              <a:buNone/>
            </a:pPr>
            <a:r>
              <a:rPr lang="en-GB" sz="1500">
                <a:solidFill>
                  <a:srgbClr val="000000"/>
                </a:solidFill>
                <a:latin typeface="Cardo"/>
                <a:ea typeface="Cardo"/>
                <a:cs typeface="Cardo"/>
                <a:sym typeface="Cardo"/>
              </a:rPr>
              <a:t>Identifying masked and maskless people solves the problem of maskless people entering establishments where they are not permitted. Especially in cases where the volume of people entering the establishment is too high for one person to accurately identify everyone not following proper procedures</a:t>
            </a:r>
            <a:endParaRPr sz="1500">
              <a:solidFill>
                <a:srgbClr val="000000"/>
              </a:solidFill>
              <a:latin typeface="Cardo"/>
              <a:ea typeface="Cardo"/>
              <a:cs typeface="Cardo"/>
              <a:sym typeface="Card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727650" y="1213575"/>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GB" sz="2000">
                <a:solidFill>
                  <a:srgbClr val="000000"/>
                </a:solidFill>
                <a:latin typeface="Cardo"/>
                <a:ea typeface="Cardo"/>
                <a:cs typeface="Cardo"/>
                <a:sym typeface="Cardo"/>
              </a:rPr>
              <a:t>Description of Data</a:t>
            </a:r>
            <a:endParaRPr sz="2800"/>
          </a:p>
        </p:txBody>
      </p:sp>
      <p:sp>
        <p:nvSpPr>
          <p:cNvPr id="190" name="Google Shape;190;p20"/>
          <p:cNvSpPr txBox="1"/>
          <p:nvPr>
            <p:ph idx="1" type="body"/>
          </p:nvPr>
        </p:nvSpPr>
        <p:spPr>
          <a:xfrm>
            <a:off x="727650" y="1664575"/>
            <a:ext cx="7890900" cy="3110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00000"/>
              </a:buClr>
              <a:buSzPts val="1500"/>
              <a:buFont typeface="Cardo"/>
              <a:buChar char="●"/>
            </a:pPr>
            <a:r>
              <a:rPr lang="en-GB" sz="1500">
                <a:solidFill>
                  <a:srgbClr val="000000"/>
                </a:solidFill>
                <a:latin typeface="Cardo"/>
                <a:ea typeface="Cardo"/>
                <a:cs typeface="Cardo"/>
                <a:sym typeface="Cardo"/>
              </a:rPr>
              <a:t>Identifying </a:t>
            </a:r>
            <a:r>
              <a:rPr lang="en-GB" sz="1500">
                <a:solidFill>
                  <a:srgbClr val="000000"/>
                </a:solidFill>
                <a:latin typeface="Cardo"/>
                <a:ea typeface="Cardo"/>
                <a:cs typeface="Cardo"/>
                <a:sym typeface="Cardo"/>
              </a:rPr>
              <a:t>whether the face in a picture has a mask, no mask, or mask is improperly worn. The model will be trained against pictures of a face with a mask, without a mask, and a face with mask improperly worn.</a:t>
            </a:r>
            <a:r>
              <a:rPr lang="en-GB" sz="1500">
                <a:solidFill>
                  <a:srgbClr val="000000"/>
                </a:solidFill>
                <a:latin typeface="Cardo"/>
                <a:ea typeface="Cardo"/>
                <a:cs typeface="Cardo"/>
                <a:sym typeface="Cardo"/>
              </a:rPr>
              <a:t> </a:t>
            </a:r>
            <a:endParaRPr sz="1500">
              <a:solidFill>
                <a:srgbClr val="000000"/>
              </a:solidFill>
              <a:latin typeface="Cardo"/>
              <a:ea typeface="Cardo"/>
              <a:cs typeface="Cardo"/>
              <a:sym typeface="Cardo"/>
            </a:endParaRPr>
          </a:p>
          <a:p>
            <a:pPr indent="-323850" lvl="0" marL="457200" rtl="0" algn="l">
              <a:spcBef>
                <a:spcPts val="0"/>
              </a:spcBef>
              <a:spcAft>
                <a:spcPts val="0"/>
              </a:spcAft>
              <a:buClr>
                <a:srgbClr val="000000"/>
              </a:buClr>
              <a:buSzPts val="1500"/>
              <a:buFont typeface="Cardo"/>
              <a:buChar char="●"/>
            </a:pPr>
            <a:r>
              <a:rPr lang="en-GB" sz="1500">
                <a:solidFill>
                  <a:srgbClr val="000000"/>
                </a:solidFill>
                <a:latin typeface="Cardo"/>
                <a:ea typeface="Cardo"/>
                <a:cs typeface="Cardo"/>
                <a:sym typeface="Cardo"/>
              </a:rPr>
              <a:t>The data that is used to train and test the model is collected within the program itself by having a webcam take multiple pictures of a person’s face with a mask on. This process is then repeated for pictures of a person’s face without a mask, and mask that is improperly worn.</a:t>
            </a:r>
            <a:endParaRPr sz="1500">
              <a:solidFill>
                <a:srgbClr val="000000"/>
              </a:solidFill>
              <a:latin typeface="Cardo"/>
              <a:ea typeface="Cardo"/>
              <a:cs typeface="Cardo"/>
              <a:sym typeface="Cardo"/>
            </a:endParaRPr>
          </a:p>
          <a:p>
            <a:pPr indent="-323850" lvl="0" marL="457200" rtl="0" algn="l">
              <a:spcBef>
                <a:spcPts val="0"/>
              </a:spcBef>
              <a:spcAft>
                <a:spcPts val="0"/>
              </a:spcAft>
              <a:buClr>
                <a:srgbClr val="000000"/>
              </a:buClr>
              <a:buSzPts val="1500"/>
              <a:buFont typeface="Cardo"/>
              <a:buChar char="●"/>
            </a:pPr>
            <a:r>
              <a:rPr lang="en-GB" sz="1500">
                <a:solidFill>
                  <a:srgbClr val="000000"/>
                </a:solidFill>
                <a:latin typeface="Cardo"/>
                <a:ea typeface="Cardo"/>
                <a:cs typeface="Cardo"/>
                <a:sym typeface="Cardo"/>
              </a:rPr>
              <a:t>The program then further crops the image by using Haar Cascade to focus specifically on the face of the person to build the dataset</a:t>
            </a:r>
            <a:endParaRPr sz="1500">
              <a:solidFill>
                <a:srgbClr val="000000"/>
              </a:solidFill>
              <a:latin typeface="Cardo"/>
              <a:ea typeface="Cardo"/>
              <a:cs typeface="Cardo"/>
              <a:sym typeface="Cardo"/>
            </a:endParaRPr>
          </a:p>
          <a:p>
            <a:pPr indent="-323850" lvl="0" marL="457200" rtl="0" algn="l">
              <a:spcBef>
                <a:spcPts val="0"/>
              </a:spcBef>
              <a:spcAft>
                <a:spcPts val="0"/>
              </a:spcAft>
              <a:buClr>
                <a:srgbClr val="000000"/>
              </a:buClr>
              <a:buSzPts val="1500"/>
              <a:buFont typeface="Cardo"/>
              <a:buChar char="●"/>
            </a:pPr>
            <a:r>
              <a:rPr lang="en-GB" sz="1500">
                <a:solidFill>
                  <a:srgbClr val="000000"/>
                </a:solidFill>
                <a:latin typeface="Cardo"/>
                <a:ea typeface="Cardo"/>
                <a:cs typeface="Cardo"/>
                <a:sym typeface="Cardo"/>
              </a:rPr>
              <a:t>The </a:t>
            </a:r>
            <a:r>
              <a:rPr lang="en-GB" sz="1500">
                <a:solidFill>
                  <a:srgbClr val="000000"/>
                </a:solidFill>
                <a:latin typeface="Cardo"/>
                <a:ea typeface="Cardo"/>
                <a:cs typeface="Cardo"/>
                <a:sym typeface="Cardo"/>
              </a:rPr>
              <a:t>model is then trained on that dataset with the following categories: masked, no mask, and improperly worn mask.</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CNN (Convolutional Neural Network)</a:t>
            </a:r>
            <a:endParaRPr/>
          </a:p>
        </p:txBody>
      </p:sp>
      <p:sp>
        <p:nvSpPr>
          <p:cNvPr id="196" name="Google Shape;196;p21"/>
          <p:cNvSpPr txBox="1"/>
          <p:nvPr>
            <p:ph idx="1" type="body"/>
          </p:nvPr>
        </p:nvSpPr>
        <p:spPr>
          <a:xfrm>
            <a:off x="729450" y="19216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500"/>
              <a:t>CNN, or ConvNet is a machine learning algorithm that takes an image as input. Then it convolves that input through different hidden layers until it can </a:t>
            </a:r>
            <a:r>
              <a:rPr lang="en-GB" sz="1500"/>
              <a:t>classify</a:t>
            </a:r>
            <a:r>
              <a:rPr lang="en-GB" sz="1500"/>
              <a:t> what is in the image correctly. CNN is able to capture spatial information by using a kernel to compare it against the input image. Then using a pooling layer, to extract dominant features from the image.</a:t>
            </a:r>
            <a:endParaRPr sz="1500"/>
          </a:p>
        </p:txBody>
      </p:sp>
      <p:pic>
        <p:nvPicPr>
          <p:cNvPr id="197" name="Google Shape;197;p21"/>
          <p:cNvPicPr preferRelativeResize="0"/>
          <p:nvPr/>
        </p:nvPicPr>
        <p:blipFill>
          <a:blip r:embed="rId3">
            <a:alphaModFix/>
          </a:blip>
          <a:stretch>
            <a:fillRect/>
          </a:stretch>
        </p:blipFill>
        <p:spPr>
          <a:xfrm>
            <a:off x="3473425" y="3150075"/>
            <a:ext cx="5217051" cy="1762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729450" y="11201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SVM (Support Vector Machine)</a:t>
            </a:r>
            <a:endParaRPr/>
          </a:p>
        </p:txBody>
      </p:sp>
      <p:sp>
        <p:nvSpPr>
          <p:cNvPr id="203" name="Google Shape;203;p22"/>
          <p:cNvSpPr txBox="1"/>
          <p:nvPr>
            <p:ph idx="1" type="body"/>
          </p:nvPr>
        </p:nvSpPr>
        <p:spPr>
          <a:xfrm>
            <a:off x="727650" y="1836950"/>
            <a:ext cx="5230200" cy="308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292929"/>
                </a:solidFill>
                <a:highlight>
                  <a:srgbClr val="FFFFFF"/>
                </a:highlight>
                <a:latin typeface="Georgia"/>
                <a:ea typeface="Georgia"/>
                <a:cs typeface="Georgia"/>
                <a:sym typeface="Georgia"/>
              </a:rPr>
              <a:t>SVM is a supervised machine learning algorithm, which can be used </a:t>
            </a:r>
            <a:r>
              <a:rPr lang="en-GB" sz="1600">
                <a:solidFill>
                  <a:srgbClr val="292929"/>
                </a:solidFill>
                <a:highlight>
                  <a:srgbClr val="FFFFFF"/>
                </a:highlight>
                <a:latin typeface="Georgia"/>
                <a:ea typeface="Georgia"/>
                <a:cs typeface="Georgia"/>
                <a:sym typeface="Georgia"/>
              </a:rPr>
              <a:t>for classification and regression problems</a:t>
            </a:r>
            <a:r>
              <a:rPr lang="en-GB" sz="1600">
                <a:solidFill>
                  <a:srgbClr val="292929"/>
                </a:solidFill>
                <a:highlight>
                  <a:srgbClr val="FFFFFF"/>
                </a:highlight>
                <a:latin typeface="Georgia"/>
                <a:ea typeface="Georgia"/>
                <a:cs typeface="Georgia"/>
                <a:sym typeface="Georgia"/>
              </a:rPr>
              <a:t>. The algorithm will generate a hyperplane(s) which separates the data into classes.</a:t>
            </a:r>
            <a:endParaRPr sz="1600">
              <a:solidFill>
                <a:srgbClr val="292929"/>
              </a:solidFill>
              <a:highlight>
                <a:srgbClr val="FFFFFF"/>
              </a:highlight>
              <a:latin typeface="Georgia"/>
              <a:ea typeface="Georgia"/>
              <a:cs typeface="Georgia"/>
              <a:sym typeface="Georgia"/>
            </a:endParaRPr>
          </a:p>
          <a:p>
            <a:pPr indent="0" lvl="0" marL="0" rtl="0" algn="l">
              <a:spcBef>
                <a:spcPts val="1600"/>
              </a:spcBef>
              <a:spcAft>
                <a:spcPts val="1600"/>
              </a:spcAft>
              <a:buNone/>
            </a:pPr>
            <a:r>
              <a:rPr lang="en-GB" sz="1600">
                <a:solidFill>
                  <a:srgbClr val="292929"/>
                </a:solidFill>
                <a:highlight>
                  <a:srgbClr val="FFFFFF"/>
                </a:highlight>
                <a:latin typeface="Georgia"/>
                <a:ea typeface="Georgia"/>
                <a:cs typeface="Georgia"/>
                <a:sym typeface="Georgia"/>
              </a:rPr>
              <a:t>SVM will compute and maximize the distance between the hyperplane and the data points. Like the image to the right  </a:t>
            </a:r>
            <a:endParaRPr sz="1600">
              <a:solidFill>
                <a:srgbClr val="292929"/>
              </a:solidFill>
              <a:highlight>
                <a:srgbClr val="FFFFFF"/>
              </a:highlight>
              <a:latin typeface="Georgia"/>
              <a:ea typeface="Georgia"/>
              <a:cs typeface="Georgia"/>
              <a:sym typeface="Georgia"/>
            </a:endParaRPr>
          </a:p>
        </p:txBody>
      </p:sp>
      <p:pic>
        <p:nvPicPr>
          <p:cNvPr id="204" name="Google Shape;204;p22"/>
          <p:cNvPicPr preferRelativeResize="0"/>
          <p:nvPr/>
        </p:nvPicPr>
        <p:blipFill>
          <a:blip r:embed="rId3">
            <a:alphaModFix/>
          </a:blip>
          <a:stretch>
            <a:fillRect/>
          </a:stretch>
        </p:blipFill>
        <p:spPr>
          <a:xfrm>
            <a:off x="5908200" y="2124925"/>
            <a:ext cx="3136926" cy="1611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3"/>
          <p:cNvSpPr txBox="1"/>
          <p:nvPr>
            <p:ph type="title"/>
          </p:nvPr>
        </p:nvSpPr>
        <p:spPr>
          <a:xfrm>
            <a:off x="727650" y="1213575"/>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GB" sz="2000">
                <a:solidFill>
                  <a:srgbClr val="000000"/>
                </a:solidFill>
                <a:latin typeface="Cardo"/>
                <a:ea typeface="Cardo"/>
                <a:cs typeface="Cardo"/>
                <a:sym typeface="Cardo"/>
              </a:rPr>
              <a:t>Description of Design</a:t>
            </a:r>
            <a:endParaRPr sz="2800"/>
          </a:p>
        </p:txBody>
      </p:sp>
      <p:sp>
        <p:nvSpPr>
          <p:cNvPr id="210" name="Google Shape;210;p23"/>
          <p:cNvSpPr txBox="1"/>
          <p:nvPr>
            <p:ph idx="1" type="body"/>
          </p:nvPr>
        </p:nvSpPr>
        <p:spPr>
          <a:xfrm>
            <a:off x="729525" y="1748775"/>
            <a:ext cx="7890900" cy="311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Cardo"/>
                <a:ea typeface="Cardo"/>
                <a:cs typeface="Cardo"/>
                <a:sym typeface="Cardo"/>
              </a:rPr>
              <a:t>A CNN model was originally developed to differentiate between images of people with or without masks, however in a live test , the accuracy would drop in regards to a person wearing an improper mask (i.e not </a:t>
            </a:r>
            <a:r>
              <a:rPr lang="en-GB" sz="1500">
                <a:latin typeface="Cardo"/>
                <a:ea typeface="Cardo"/>
                <a:cs typeface="Cardo"/>
                <a:sym typeface="Cardo"/>
              </a:rPr>
              <a:t>covering</a:t>
            </a:r>
            <a:r>
              <a:rPr lang="en-GB" sz="1500">
                <a:latin typeface="Cardo"/>
                <a:ea typeface="Cardo"/>
                <a:cs typeface="Cardo"/>
                <a:sym typeface="Cardo"/>
              </a:rPr>
              <a:t> nose or mouth) and someone wearing a mask properly. </a:t>
            </a:r>
            <a:endParaRPr sz="1500">
              <a:latin typeface="Cardo"/>
              <a:ea typeface="Cardo"/>
              <a:cs typeface="Cardo"/>
              <a:sym typeface="Cardo"/>
            </a:endParaRPr>
          </a:p>
          <a:p>
            <a:pPr indent="0" lvl="0" marL="0" rtl="0" algn="l">
              <a:spcBef>
                <a:spcPts val="1600"/>
              </a:spcBef>
              <a:spcAft>
                <a:spcPts val="1600"/>
              </a:spcAft>
              <a:buNone/>
            </a:pPr>
            <a:r>
              <a:rPr lang="en-GB" sz="1500">
                <a:latin typeface="Cardo"/>
                <a:ea typeface="Cardo"/>
                <a:cs typeface="Cardo"/>
                <a:sym typeface="Cardo"/>
              </a:rPr>
              <a:t>Thus an SVM model was implemented in efforts to increase accuracy during live test. While still not achieving complete accuracy, the SVM model did increase the accuracy of correct </a:t>
            </a:r>
            <a:r>
              <a:rPr lang="en-GB" sz="1500">
                <a:latin typeface="Cardo"/>
                <a:ea typeface="Cardo"/>
                <a:cs typeface="Cardo"/>
                <a:sym typeface="Cardo"/>
              </a:rPr>
              <a:t>prediction</a:t>
            </a:r>
            <a:r>
              <a:rPr lang="en-GB" sz="1500">
                <a:latin typeface="Cardo"/>
                <a:ea typeface="Cardo"/>
                <a:cs typeface="Cardo"/>
                <a:sym typeface="Cardo"/>
              </a:rPr>
              <a:t> during the live test even when the person in front of the camera was fidgeting with their mask.</a:t>
            </a:r>
            <a:endParaRPr sz="1500">
              <a:latin typeface="Cardo"/>
              <a:ea typeface="Cardo"/>
              <a:cs typeface="Cardo"/>
              <a:sym typeface="Card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4"/>
          <p:cNvSpPr txBox="1"/>
          <p:nvPr>
            <p:ph type="title"/>
          </p:nvPr>
        </p:nvSpPr>
        <p:spPr>
          <a:xfrm>
            <a:off x="727650" y="1213575"/>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GB" sz="2000">
                <a:solidFill>
                  <a:srgbClr val="000000"/>
                </a:solidFill>
                <a:latin typeface="Cardo"/>
                <a:ea typeface="Cardo"/>
                <a:cs typeface="Cardo"/>
                <a:sym typeface="Cardo"/>
              </a:rPr>
              <a:t>Description of Implementation</a:t>
            </a:r>
            <a:endParaRPr sz="2800"/>
          </a:p>
        </p:txBody>
      </p:sp>
      <p:sp>
        <p:nvSpPr>
          <p:cNvPr id="216" name="Google Shape;216;p24"/>
          <p:cNvSpPr txBox="1"/>
          <p:nvPr>
            <p:ph idx="1" type="body"/>
          </p:nvPr>
        </p:nvSpPr>
        <p:spPr>
          <a:xfrm>
            <a:off x="727650" y="1748775"/>
            <a:ext cx="7890900" cy="311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500"/>
              <a:t>COVID-19 has greatly affected the importance of properly worn masks. The benefits of having a computer identify whether individuals in a given </a:t>
            </a:r>
            <a:r>
              <a:rPr lang="en-GB" sz="1500"/>
              <a:t>photo are wearing a mask properly is fairly obvious as it reduces the risk of people not wearing or improperly wearing a mask entering establishments that they are not permitted to enter. However, the benefits to identifying whether people are wearing a mask or not is not limited to just COVID-19 as it could be use in reducing the number of people that get the flu or similar yearly illnesses.</a:t>
            </a:r>
            <a:endParaRPr sz="1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5"/>
          <p:cNvSpPr txBox="1"/>
          <p:nvPr>
            <p:ph type="title"/>
          </p:nvPr>
        </p:nvSpPr>
        <p:spPr>
          <a:xfrm>
            <a:off x="727650" y="1213575"/>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GB" sz="2000">
                <a:solidFill>
                  <a:srgbClr val="000000"/>
                </a:solidFill>
                <a:latin typeface="Cardo"/>
                <a:ea typeface="Cardo"/>
                <a:cs typeface="Cardo"/>
                <a:sym typeface="Cardo"/>
              </a:rPr>
              <a:t>Description of Implementation</a:t>
            </a:r>
            <a:endParaRPr sz="2800"/>
          </a:p>
        </p:txBody>
      </p:sp>
      <p:sp>
        <p:nvSpPr>
          <p:cNvPr id="222" name="Google Shape;222;p25"/>
          <p:cNvSpPr txBox="1"/>
          <p:nvPr>
            <p:ph idx="1" type="body"/>
          </p:nvPr>
        </p:nvSpPr>
        <p:spPr>
          <a:xfrm>
            <a:off x="727650" y="1748775"/>
            <a:ext cx="7890900" cy="311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1500">
              <a:latin typeface="Cardo"/>
              <a:ea typeface="Cardo"/>
              <a:cs typeface="Cardo"/>
              <a:sym typeface="Cardo"/>
            </a:endParaRPr>
          </a:p>
        </p:txBody>
      </p:sp>
      <p:pic>
        <p:nvPicPr>
          <p:cNvPr id="223" name="Google Shape;223;p25"/>
          <p:cNvPicPr preferRelativeResize="0"/>
          <p:nvPr/>
        </p:nvPicPr>
        <p:blipFill>
          <a:blip r:embed="rId3">
            <a:alphaModFix/>
          </a:blip>
          <a:stretch>
            <a:fillRect/>
          </a:stretch>
        </p:blipFill>
        <p:spPr>
          <a:xfrm>
            <a:off x="326700" y="1744700"/>
            <a:ext cx="6506526" cy="1654100"/>
          </a:xfrm>
          <a:prstGeom prst="rect">
            <a:avLst/>
          </a:prstGeom>
          <a:noFill/>
          <a:ln>
            <a:noFill/>
          </a:ln>
        </p:spPr>
      </p:pic>
      <p:pic>
        <p:nvPicPr>
          <p:cNvPr id="224" name="Google Shape;224;p25"/>
          <p:cNvPicPr preferRelativeResize="0"/>
          <p:nvPr/>
        </p:nvPicPr>
        <p:blipFill>
          <a:blip r:embed="rId4">
            <a:alphaModFix/>
          </a:blip>
          <a:stretch>
            <a:fillRect/>
          </a:stretch>
        </p:blipFill>
        <p:spPr>
          <a:xfrm>
            <a:off x="1647650" y="2804174"/>
            <a:ext cx="6622025" cy="1617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6"/>
          <p:cNvSpPr txBox="1"/>
          <p:nvPr>
            <p:ph type="title"/>
          </p:nvPr>
        </p:nvSpPr>
        <p:spPr>
          <a:xfrm>
            <a:off x="727650" y="1213575"/>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GB" sz="2000">
                <a:solidFill>
                  <a:srgbClr val="000000"/>
                </a:solidFill>
                <a:latin typeface="Cardo"/>
                <a:ea typeface="Cardo"/>
                <a:cs typeface="Cardo"/>
                <a:sym typeface="Cardo"/>
              </a:rPr>
              <a:t>Description of Implementation</a:t>
            </a:r>
            <a:endParaRPr sz="2800"/>
          </a:p>
        </p:txBody>
      </p:sp>
      <p:sp>
        <p:nvSpPr>
          <p:cNvPr id="230" name="Google Shape;230;p26"/>
          <p:cNvSpPr txBox="1"/>
          <p:nvPr>
            <p:ph idx="1" type="body"/>
          </p:nvPr>
        </p:nvSpPr>
        <p:spPr>
          <a:xfrm>
            <a:off x="727650" y="1748775"/>
            <a:ext cx="7890900" cy="311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Cardo"/>
                <a:ea typeface="Cardo"/>
                <a:cs typeface="Cardo"/>
                <a:sym typeface="Cardo"/>
              </a:rPr>
              <a:t>Data is then </a:t>
            </a:r>
            <a:r>
              <a:rPr lang="en-GB" sz="1500">
                <a:latin typeface="Cardo"/>
                <a:ea typeface="Cardo"/>
                <a:cs typeface="Cardo"/>
                <a:sym typeface="Cardo"/>
              </a:rPr>
              <a:t>preprocessed</a:t>
            </a:r>
            <a:r>
              <a:rPr lang="en-GB" sz="1500">
                <a:latin typeface="Cardo"/>
                <a:ea typeface="Cardo"/>
                <a:cs typeface="Cardo"/>
                <a:sym typeface="Cardo"/>
              </a:rPr>
              <a:t> to reduce image </a:t>
            </a:r>
            <a:r>
              <a:rPr lang="en-GB" sz="1500">
                <a:latin typeface="Cardo"/>
                <a:ea typeface="Cardo"/>
                <a:cs typeface="Cardo"/>
                <a:sym typeface="Cardo"/>
              </a:rPr>
              <a:t>dimensions</a:t>
            </a:r>
            <a:r>
              <a:rPr lang="en-GB" sz="1500">
                <a:latin typeface="Cardo"/>
                <a:ea typeface="Cardo"/>
                <a:cs typeface="Cardo"/>
                <a:sym typeface="Cardo"/>
              </a:rPr>
              <a:t> and then split into training and testing data</a:t>
            </a:r>
            <a:endParaRPr sz="1500">
              <a:latin typeface="Cardo"/>
              <a:ea typeface="Cardo"/>
              <a:cs typeface="Cardo"/>
              <a:sym typeface="Cardo"/>
            </a:endParaRPr>
          </a:p>
          <a:p>
            <a:pPr indent="0" lvl="0" marL="0" rtl="0" algn="l">
              <a:spcBef>
                <a:spcPts val="1600"/>
              </a:spcBef>
              <a:spcAft>
                <a:spcPts val="1600"/>
              </a:spcAft>
              <a:buNone/>
            </a:pPr>
            <a:r>
              <a:t/>
            </a:r>
            <a:endParaRPr sz="1500">
              <a:latin typeface="Cardo"/>
              <a:ea typeface="Cardo"/>
              <a:cs typeface="Cardo"/>
              <a:sym typeface="Cardo"/>
            </a:endParaRPr>
          </a:p>
        </p:txBody>
      </p:sp>
      <p:pic>
        <p:nvPicPr>
          <p:cNvPr id="231" name="Google Shape;231;p26"/>
          <p:cNvPicPr preferRelativeResize="0"/>
          <p:nvPr/>
        </p:nvPicPr>
        <p:blipFill>
          <a:blip r:embed="rId3">
            <a:alphaModFix/>
          </a:blip>
          <a:stretch>
            <a:fillRect/>
          </a:stretch>
        </p:blipFill>
        <p:spPr>
          <a:xfrm>
            <a:off x="1416000" y="2419825"/>
            <a:ext cx="5813852" cy="1994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